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310" r:id="rId17"/>
    <p:sldId id="274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6F13"/>
    <a:srgbClr val="97E3E8"/>
    <a:srgbClr val="817BE5"/>
    <a:srgbClr val="E68F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5" d="100"/>
          <a:sy n="85" d="100"/>
        </p:scale>
        <p:origin x="155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0F0F-F850-5144-A985-E52022C2E7BC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66DD-F369-484C-BCD9-A35D72EC3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16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0F0F-F850-5144-A985-E52022C2E7BC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66DD-F369-484C-BCD9-A35D72EC3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106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0F0F-F850-5144-A985-E52022C2E7BC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66DD-F369-484C-BCD9-A35D72EC3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823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0F0F-F850-5144-A985-E52022C2E7BC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66DD-F369-484C-BCD9-A35D72EC3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657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0F0F-F850-5144-A985-E52022C2E7BC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66DD-F369-484C-BCD9-A35D72EC3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0F0F-F850-5144-A985-E52022C2E7BC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66DD-F369-484C-BCD9-A35D72EC3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54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0F0F-F850-5144-A985-E52022C2E7BC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66DD-F369-484C-BCD9-A35D72EC3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87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0F0F-F850-5144-A985-E52022C2E7BC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66DD-F369-484C-BCD9-A35D72EC3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06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0F0F-F850-5144-A985-E52022C2E7BC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66DD-F369-484C-BCD9-A35D72EC3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4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0F0F-F850-5144-A985-E52022C2E7BC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66DD-F369-484C-BCD9-A35D72EC3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0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60F0F-F850-5144-A985-E52022C2E7BC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2E66DD-F369-484C-BCD9-A35D72EC3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726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88000">
              <a:schemeClr val="accent1">
                <a:lumMod val="45000"/>
                <a:lumOff val="55000"/>
              </a:schemeClr>
            </a:gs>
            <a:gs pos="7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60F0F-F850-5144-A985-E52022C2E7BC}" type="datetimeFigureOut">
              <a:rPr lang="en-US" smtClean="0"/>
              <a:t>2/26/2020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2E66DD-F369-484C-BCD9-A35D72EC39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28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_M9khs87xQ8?feature=oembed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ngla Sangam MN"/>
                <a:cs typeface="Bangla Sangam MN"/>
              </a:rPr>
              <a:t>Chemical Bonds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F05939-E7C7-44E8-AFDF-B912D6A9A74A}"/>
              </a:ext>
            </a:extLst>
          </p:cNvPr>
          <p:cNvSpPr txBox="1"/>
          <p:nvPr/>
        </p:nvSpPr>
        <p:spPr>
          <a:xfrm>
            <a:off x="3678967" y="3460045"/>
            <a:ext cx="17860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angla Sangam MN"/>
                <a:cs typeface="Bangla Sangam MN"/>
              </a:rPr>
              <a:t>Unit 3A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5678562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9"/>
            <a:ext cx="8229600" cy="1143000"/>
          </a:xfrm>
        </p:spPr>
        <p:txBody>
          <a:bodyPr/>
          <a:lstStyle/>
          <a:p>
            <a:r>
              <a:rPr lang="en-US" dirty="0"/>
              <a:t>Ionic Bonds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25193"/>
            <a:ext cx="4040188" cy="639762"/>
          </a:xfrm>
        </p:spPr>
        <p:txBody>
          <a:bodyPr>
            <a:normAutofit/>
          </a:bodyPr>
          <a:lstStyle/>
          <a:p>
            <a:r>
              <a:rPr lang="en-US" sz="2800" u="sng" dirty="0"/>
              <a:t>Formation of Ionic Bonds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64955"/>
            <a:ext cx="8229600" cy="5067646"/>
          </a:xfrm>
        </p:spPr>
        <p:txBody>
          <a:bodyPr>
            <a:normAutofit/>
          </a:bodyPr>
          <a:lstStyle/>
          <a:p>
            <a:r>
              <a:rPr lang="en-US" sz="2800" dirty="0"/>
              <a:t>Remember: opposite charges attract</a:t>
            </a:r>
          </a:p>
          <a:p>
            <a:r>
              <a:rPr lang="en-US" sz="2800" dirty="0"/>
              <a:t>When an anion and cation are close together, a chemical bond forms between them</a:t>
            </a:r>
          </a:p>
          <a:p>
            <a:r>
              <a:rPr lang="en-US" sz="2800" b="1" dirty="0"/>
              <a:t>Chemical Bond</a:t>
            </a:r>
            <a:r>
              <a:rPr lang="en-US" sz="2800" dirty="0"/>
              <a:t>- the force that holds atoms or ions together as a unit (one)</a:t>
            </a:r>
          </a:p>
          <a:p>
            <a:r>
              <a:rPr lang="en-US" sz="2800" b="1" dirty="0"/>
              <a:t>Ionic Bond</a:t>
            </a:r>
            <a:r>
              <a:rPr lang="en-US" sz="2800" dirty="0"/>
              <a:t>- the force that holds </a:t>
            </a:r>
            <a:r>
              <a:rPr lang="en-US" sz="2800" dirty="0" err="1"/>
              <a:t>cations</a:t>
            </a:r>
            <a:r>
              <a:rPr lang="en-US" sz="2800" dirty="0"/>
              <a:t> and anions together</a:t>
            </a:r>
          </a:p>
          <a:p>
            <a:r>
              <a:rPr lang="en-US" sz="2800" dirty="0"/>
              <a:t>An ionic bond forms when electrons are transferred from one atom to another</a:t>
            </a:r>
          </a:p>
        </p:txBody>
      </p:sp>
    </p:spTree>
    <p:extLst>
      <p:ext uri="{BB962C8B-B14F-4D97-AF65-F5344CB8AC3E}">
        <p14:creationId xmlns:p14="http://schemas.microsoft.com/office/powerpoint/2010/main" val="3504214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59"/>
            <a:ext cx="8229600" cy="1143000"/>
          </a:xfrm>
        </p:spPr>
        <p:txBody>
          <a:bodyPr/>
          <a:lstStyle/>
          <a:p>
            <a:r>
              <a:rPr lang="en-US" dirty="0"/>
              <a:t>Ionic Bonds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95351"/>
            <a:ext cx="4040188" cy="639762"/>
          </a:xfrm>
        </p:spPr>
        <p:txBody>
          <a:bodyPr/>
          <a:lstStyle/>
          <a:p>
            <a:r>
              <a:rPr lang="en-US" u="sng" dirty="0"/>
              <a:t>Ionization Energy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378" y="1535113"/>
            <a:ext cx="4170009" cy="5128848"/>
          </a:xfrm>
        </p:spPr>
        <p:txBody>
          <a:bodyPr>
            <a:normAutofit/>
          </a:bodyPr>
          <a:lstStyle/>
          <a:p>
            <a:r>
              <a:rPr lang="en-US" dirty="0"/>
              <a:t>Cations form when electrons gain enough energy to escape from atoms</a:t>
            </a:r>
          </a:p>
          <a:p>
            <a:r>
              <a:rPr lang="en-US" dirty="0"/>
              <a:t>This energy allows electrons to overcome the attraction of the protons in the nucleus</a:t>
            </a:r>
          </a:p>
          <a:p>
            <a:r>
              <a:rPr lang="en-US" b="1" dirty="0"/>
              <a:t>Ionization Energy</a:t>
            </a:r>
            <a:r>
              <a:rPr lang="en-US" dirty="0"/>
              <a:t>- the amount of energy used to remove an electron </a:t>
            </a:r>
          </a:p>
          <a:p>
            <a:r>
              <a:rPr lang="en-US" dirty="0"/>
              <a:t>Varies from element to element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614" y="1387379"/>
            <a:ext cx="4170010" cy="5497202"/>
          </a:xfrm>
        </p:spPr>
        <p:txBody>
          <a:bodyPr>
            <a:normAutofit/>
          </a:bodyPr>
          <a:lstStyle/>
          <a:p>
            <a:r>
              <a:rPr lang="en-US" dirty="0"/>
              <a:t>The lower the ionization energy, the easier it is to remove an electron from an atom</a:t>
            </a:r>
          </a:p>
          <a:p>
            <a:r>
              <a:rPr lang="en-US" b="1" dirty="0"/>
              <a:t>Ionization energies tend to </a:t>
            </a:r>
            <a:r>
              <a:rPr lang="en-US" b="1" u="sng" dirty="0"/>
              <a:t>increase from left to right</a:t>
            </a:r>
            <a:r>
              <a:rPr lang="en-US" b="1" dirty="0"/>
              <a:t> across a period</a:t>
            </a:r>
          </a:p>
          <a:p>
            <a:r>
              <a:rPr lang="en-US" b="1" dirty="0"/>
              <a:t>Ionization energies tend to </a:t>
            </a:r>
            <a:r>
              <a:rPr lang="en-US" b="1" u="sng" dirty="0"/>
              <a:t>decrease from the top</a:t>
            </a:r>
            <a:r>
              <a:rPr lang="en-US" b="1" dirty="0"/>
              <a:t> of a group to </a:t>
            </a:r>
            <a:r>
              <a:rPr lang="en-US" b="1" u="sng" dirty="0"/>
              <a:t>the bottom</a:t>
            </a:r>
          </a:p>
          <a:p>
            <a:r>
              <a:rPr lang="en-US" dirty="0"/>
              <a:t>Example: easier to remove an electron from K than from Na (K is more reactive than Na)</a:t>
            </a:r>
          </a:p>
        </p:txBody>
      </p:sp>
    </p:spTree>
    <p:extLst>
      <p:ext uri="{BB962C8B-B14F-4D97-AF65-F5344CB8AC3E}">
        <p14:creationId xmlns:p14="http://schemas.microsoft.com/office/powerpoint/2010/main" val="3205605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Ionic Compounds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Compounds that contain </a:t>
            </a:r>
            <a:r>
              <a:rPr lang="en-US" u="sng" dirty="0"/>
              <a:t>ionic bonds </a:t>
            </a:r>
            <a:r>
              <a:rPr lang="en-US" dirty="0"/>
              <a:t>are </a:t>
            </a:r>
            <a:r>
              <a:rPr lang="en-US" u="sng" dirty="0"/>
              <a:t>ionic compounds</a:t>
            </a:r>
            <a:r>
              <a:rPr lang="en-US" dirty="0"/>
              <a:t>, which can be represented by chemical formulas.</a:t>
            </a:r>
          </a:p>
          <a:p>
            <a:r>
              <a:rPr lang="en-US" b="1" dirty="0"/>
              <a:t>Chemical Formula</a:t>
            </a:r>
            <a:r>
              <a:rPr lang="en-US" dirty="0"/>
              <a:t>- a notation that shows what elements a compound contains and the ratio of the atoms or ions of these elements in the compound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72906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chemical formula for sodium chloride is NaCl</a:t>
            </a:r>
          </a:p>
          <a:p>
            <a:r>
              <a:rPr lang="en-US" dirty="0"/>
              <a:t>From the formula, you can tell that there is one sodium ion for each chloride ion in sodium chloride</a:t>
            </a:r>
          </a:p>
        </p:txBody>
      </p:sp>
    </p:spTree>
    <p:extLst>
      <p:ext uri="{BB962C8B-B14F-4D97-AF65-F5344CB8AC3E}">
        <p14:creationId xmlns:p14="http://schemas.microsoft.com/office/powerpoint/2010/main" val="404641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4093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would be the formula for magnesium chloride?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Mg cannot reach a stable electron configuration by reacting with just one Cl atom, it must transfer electrons to two Cl atoms</a:t>
            </a:r>
          </a:p>
          <a:p>
            <a:r>
              <a:rPr lang="en-US" dirty="0"/>
              <a:t>Formula is:  MgCl</a:t>
            </a:r>
            <a:r>
              <a:rPr lang="en-US" baseline="-25000" dirty="0"/>
              <a:t>2</a:t>
            </a:r>
            <a:endParaRPr lang="en-US" dirty="0"/>
          </a:p>
          <a:p>
            <a:r>
              <a:rPr lang="en-US" dirty="0"/>
              <a:t>Subscripts are used to show the relative numbers of atoms of the elements present (if only one atom of element, no subscript is needed)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480" y="1919018"/>
            <a:ext cx="3829552" cy="1464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64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36"/>
            <a:ext cx="8229600" cy="1143000"/>
          </a:xfrm>
        </p:spPr>
        <p:txBody>
          <a:bodyPr/>
          <a:lstStyle/>
          <a:p>
            <a:r>
              <a:rPr lang="en-US" dirty="0"/>
              <a:t>Ionic Compounds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900133"/>
            <a:ext cx="4040188" cy="639762"/>
          </a:xfrm>
        </p:spPr>
        <p:txBody>
          <a:bodyPr/>
          <a:lstStyle/>
          <a:p>
            <a:r>
              <a:rPr lang="en-US" u="sng" dirty="0"/>
              <a:t>Crystal Lattices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539896"/>
            <a:ext cx="4040188" cy="5102392"/>
          </a:xfrm>
        </p:spPr>
        <p:txBody>
          <a:bodyPr>
            <a:normAutofit/>
          </a:bodyPr>
          <a:lstStyle/>
          <a:p>
            <a:r>
              <a:rPr lang="en-US" dirty="0"/>
              <a:t>A chemical formula for an ionic compound tells you the ratio of the ions in the compound, but it doesn’t tell you how the ions are arranged in the compound.</a:t>
            </a:r>
          </a:p>
          <a:p>
            <a:r>
              <a:rPr lang="en-US" dirty="0"/>
              <a:t>Salt: pieces are shaped like cubes</a:t>
            </a:r>
          </a:p>
          <a:p>
            <a:r>
              <a:rPr lang="en-US" dirty="0"/>
              <a:t>This shape is a clue to how the sodium and chloride ions are arranged in the compound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173436"/>
            <a:ext cx="4041775" cy="5468852"/>
          </a:xfrm>
        </p:spPr>
        <p:txBody>
          <a:bodyPr/>
          <a:lstStyle/>
          <a:p>
            <a:r>
              <a:rPr lang="en-US" dirty="0"/>
              <a:t>Each chloride ion is surrounded by six sodium ions and each sodium ion is surrounded by six chloride ions</a:t>
            </a:r>
          </a:p>
          <a:p>
            <a:r>
              <a:rPr lang="en-US" b="1" dirty="0"/>
              <a:t>Crystals</a:t>
            </a:r>
            <a:r>
              <a:rPr lang="en-US" dirty="0"/>
              <a:t>- solids whose particles are arranged in a lattice structure; classified into groups based on shape; shape depends on arrangement</a:t>
            </a:r>
          </a:p>
          <a:p>
            <a:r>
              <a:rPr lang="en-US" dirty="0"/>
              <a:t>The arrangement of the ions depends on the ratio of ions and their relative size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937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Ionic Compounds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6300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u="sng" dirty="0"/>
              <a:t>Properties of Ionic Compounds</a:t>
            </a:r>
            <a:endParaRPr lang="en-US" dirty="0"/>
          </a:p>
          <a:p>
            <a:r>
              <a:rPr lang="en-US" dirty="0"/>
              <a:t>High melting point</a:t>
            </a:r>
          </a:p>
          <a:p>
            <a:r>
              <a:rPr lang="en-US" dirty="0"/>
              <a:t>In solid state, poor conductor of electric current</a:t>
            </a:r>
          </a:p>
          <a:p>
            <a:r>
              <a:rPr lang="en-US" dirty="0"/>
              <a:t>When melted, good conductor of electric current</a:t>
            </a:r>
          </a:p>
          <a:p>
            <a:r>
              <a:rPr lang="en-US" dirty="0"/>
              <a:t>Solid crystals shatter when struck with hammer</a:t>
            </a:r>
          </a:p>
        </p:txBody>
      </p:sp>
    </p:spTree>
    <p:extLst>
      <p:ext uri="{BB962C8B-B14F-4D97-AF65-F5344CB8AC3E}">
        <p14:creationId xmlns:p14="http://schemas.microsoft.com/office/powerpoint/2010/main" val="585369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836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u="sng" dirty="0"/>
              <a:t>Properties of Ionic Compounds</a:t>
            </a:r>
          </a:p>
          <a:p>
            <a:r>
              <a:rPr lang="en-US" dirty="0"/>
              <a:t>The properties of an ionic compound can be explained by the strong attractions among ions within a crystal lattice</a:t>
            </a:r>
          </a:p>
          <a:p>
            <a:r>
              <a:rPr lang="en-US" dirty="0"/>
              <a:t>Recall:  the arrangement of particles in a substance is the result of two opposing factors</a:t>
            </a:r>
          </a:p>
          <a:p>
            <a:pPr lvl="1"/>
            <a:r>
              <a:rPr lang="en-US" dirty="0"/>
              <a:t>1. attractions among particles in the substance</a:t>
            </a:r>
          </a:p>
          <a:p>
            <a:pPr lvl="1"/>
            <a:r>
              <a:rPr lang="en-US" dirty="0"/>
              <a:t>2. kinetic energy of the particles</a:t>
            </a:r>
          </a:p>
          <a:p>
            <a:r>
              <a:rPr lang="en-US" dirty="0"/>
              <a:t>The stronger the attractions among particles, the more kinetic energy the particles must have before they can separate.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713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28649" y="291090"/>
            <a:ext cx="7886699" cy="932688"/>
          </a:xfrm>
        </p:spPr>
        <p:txBody>
          <a:bodyPr>
            <a:normAutofit/>
          </a:bodyPr>
          <a:lstStyle/>
          <a:p>
            <a:r>
              <a:rPr lang="en-US" sz="4700" b="1" dirty="0"/>
              <a:t>Part 1 – Ionic Bonding</a:t>
            </a:r>
          </a:p>
        </p:txBody>
      </p:sp>
      <p:pic>
        <p:nvPicPr>
          <p:cNvPr id="3" name="Online Media 2" title="Dogs Teaching Chemistry - Chemical Bonds">
            <a:hlinkClick r:id="" action="ppaction://media"/>
            <a:extLst>
              <a:ext uri="{FF2B5EF4-FFF2-40B4-BE49-F238E27FC236}">
                <a16:creationId xmlns:a16="http://schemas.microsoft.com/office/drawing/2014/main" id="{B05C5D4E-8B65-4774-A339-58C5C1185D8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28650" y="1866040"/>
            <a:ext cx="7886699" cy="443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32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Stable Electron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the highest occupied energy level of an atom is filled with electrons, the atom is stable and not likely to react</a:t>
            </a:r>
          </a:p>
          <a:p>
            <a:r>
              <a:rPr lang="en-US" dirty="0"/>
              <a:t>Noble gases are stable (have 8 valence electrons)</a:t>
            </a:r>
          </a:p>
          <a:p>
            <a:pPr lvl="1"/>
            <a:r>
              <a:rPr lang="en-US" dirty="0"/>
              <a:t>Argon: Greek work </a:t>
            </a:r>
            <a:r>
              <a:rPr lang="en-US" i="1" dirty="0" err="1"/>
              <a:t>argos</a:t>
            </a:r>
            <a:r>
              <a:rPr lang="en-US" dirty="0"/>
              <a:t>, means “idle” or “inert”</a:t>
            </a:r>
          </a:p>
          <a:p>
            <a:r>
              <a:rPr lang="en-US" dirty="0"/>
              <a:t>Chemical properties depend on the number of valence electrons </a:t>
            </a:r>
          </a:p>
        </p:txBody>
      </p:sp>
    </p:spTree>
    <p:extLst>
      <p:ext uri="{BB962C8B-B14F-4D97-AF65-F5344CB8AC3E}">
        <p14:creationId xmlns:p14="http://schemas.microsoft.com/office/powerpoint/2010/main" val="177793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Stable Electron Configurations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Electron dot diagram</a:t>
            </a:r>
            <a:r>
              <a:rPr lang="en-US" dirty="0"/>
              <a:t>- a model of an atom in which each dot represents a valence electron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The symbol in the center represents the nucleus and all other electrons in the atom</a:t>
            </a:r>
          </a:p>
        </p:txBody>
      </p:sp>
    </p:spTree>
    <p:extLst>
      <p:ext uri="{BB962C8B-B14F-4D97-AF65-F5344CB8AC3E}">
        <p14:creationId xmlns:p14="http://schemas.microsoft.com/office/powerpoint/2010/main" val="222736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Stable Electron Configurations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9356" r="-193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36614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Ionic Bonds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Elements that do not have complete sets of valence electrons tend to react, which allows them to achieve electron configurations similar to noble gases.</a:t>
            </a:r>
          </a:p>
          <a:p>
            <a:r>
              <a:rPr lang="en-US" dirty="0"/>
              <a:t>Some elements achieve stable electron configurations through the transfer of electrons between atoms</a:t>
            </a:r>
          </a:p>
          <a:p>
            <a:endParaRPr lang="en-US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55947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124179"/>
            <a:ext cx="8229600" cy="1143000"/>
          </a:xfrm>
        </p:spPr>
        <p:txBody>
          <a:bodyPr/>
          <a:lstStyle/>
          <a:p>
            <a:r>
              <a:rPr lang="en-US" dirty="0"/>
              <a:t>Ionic Bonds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680152"/>
            <a:ext cx="4040188" cy="639762"/>
          </a:xfrm>
        </p:spPr>
        <p:txBody>
          <a:bodyPr anchor="t"/>
          <a:lstStyle/>
          <a:p>
            <a:pPr algn="ctr"/>
            <a:r>
              <a:rPr lang="en-US" u="sng" dirty="0"/>
              <a:t>Transfer of Electrons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205499"/>
            <a:ext cx="4040188" cy="4798052"/>
          </a:xfrm>
        </p:spPr>
        <p:txBody>
          <a:bodyPr>
            <a:normAutofit/>
          </a:bodyPr>
          <a:lstStyle/>
          <a:p>
            <a:r>
              <a:rPr lang="en-US" dirty="0"/>
              <a:t>Chlorine has one electron fewer than an argon atom</a:t>
            </a:r>
          </a:p>
          <a:p>
            <a:r>
              <a:rPr lang="en-US" dirty="0"/>
              <a:t>If Cl gains a valence electron, it will have the same stable electron arrangement as argon</a:t>
            </a:r>
          </a:p>
          <a:p>
            <a:r>
              <a:rPr lang="en-US" dirty="0"/>
              <a:t>Sodium has one valence electron (1 electron more than Neon)</a:t>
            </a:r>
          </a:p>
          <a:p>
            <a:r>
              <a:rPr lang="en-US" dirty="0"/>
              <a:t>If sodium lost this electron, its highest occupied energy level would have 8 electrons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5025" y="1281978"/>
            <a:ext cx="4041775" cy="4835712"/>
          </a:xfrm>
        </p:spPr>
        <p:txBody>
          <a:bodyPr/>
          <a:lstStyle/>
          <a:p>
            <a:r>
              <a:rPr lang="en-US" dirty="0"/>
              <a:t>Na would then have the same stable electron arrangement as neon</a:t>
            </a:r>
          </a:p>
          <a:p>
            <a:r>
              <a:rPr lang="en-US" dirty="0"/>
              <a:t>At the atomic level:  an electron is transferred from each Na atom to a Cl atom; each atom ends up with a more stable electron arrangement than it had before the transfer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049" y="5513080"/>
            <a:ext cx="5610952" cy="11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1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2232"/>
            <a:ext cx="8229600" cy="1143000"/>
          </a:xfrm>
        </p:spPr>
        <p:txBody>
          <a:bodyPr/>
          <a:lstStyle/>
          <a:p>
            <a:r>
              <a:rPr lang="en-US" dirty="0"/>
              <a:t>Ionic Bonds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05473"/>
            <a:ext cx="4040188" cy="639762"/>
          </a:xfrm>
        </p:spPr>
        <p:txBody>
          <a:bodyPr anchor="t">
            <a:normAutofit/>
          </a:bodyPr>
          <a:lstStyle/>
          <a:p>
            <a:r>
              <a:rPr lang="en-US" sz="3200" u="sng" dirty="0"/>
              <a:t>Formation of 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45235"/>
            <a:ext cx="8229600" cy="5003409"/>
          </a:xfrm>
        </p:spPr>
        <p:txBody>
          <a:bodyPr>
            <a:normAutofit/>
          </a:bodyPr>
          <a:lstStyle/>
          <a:p>
            <a:r>
              <a:rPr lang="en-US" sz="2800" dirty="0"/>
              <a:t>When an atom gains or loses an electron, the number of protons is no longer equal to the number of electrons.</a:t>
            </a:r>
          </a:p>
          <a:p>
            <a:r>
              <a:rPr lang="en-US" sz="2800" dirty="0"/>
              <a:t>Charge on atom is neither  balanced nor neutral</a:t>
            </a:r>
          </a:p>
          <a:p>
            <a:r>
              <a:rPr lang="en-US" sz="2800" b="1" dirty="0"/>
              <a:t>Ion</a:t>
            </a:r>
            <a:r>
              <a:rPr lang="en-US" sz="2800" dirty="0"/>
              <a:t>- an atom that has a net positive or negative electric charge</a:t>
            </a:r>
          </a:p>
          <a:p>
            <a:r>
              <a:rPr lang="en-US" sz="2800" dirty="0"/>
              <a:t>Charge is represented by a plus or a minus sign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6072" y="5398518"/>
            <a:ext cx="5610952" cy="1140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275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Ionic Bonds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95351"/>
            <a:ext cx="4040188" cy="639762"/>
          </a:xfrm>
        </p:spPr>
        <p:txBody>
          <a:bodyPr/>
          <a:lstStyle/>
          <a:p>
            <a:pPr algn="ctr"/>
            <a:r>
              <a:rPr lang="en-US" u="sng" dirty="0"/>
              <a:t>Formation of Ions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35113"/>
            <a:ext cx="4040188" cy="5128848"/>
          </a:xfrm>
        </p:spPr>
        <p:txBody>
          <a:bodyPr/>
          <a:lstStyle/>
          <a:p>
            <a:r>
              <a:rPr lang="en-US" dirty="0"/>
              <a:t>Cl gains electron</a:t>
            </a:r>
          </a:p>
          <a:p>
            <a:pPr lvl="1"/>
            <a:r>
              <a:rPr lang="en-US" dirty="0"/>
              <a:t>Has 17 protons and 18 electrons</a:t>
            </a:r>
          </a:p>
          <a:p>
            <a:pPr lvl="1"/>
            <a:r>
              <a:rPr lang="en-US" dirty="0"/>
              <a:t>Ion has -1 charge because of the 1 extra electron</a:t>
            </a:r>
          </a:p>
          <a:p>
            <a:pPr lvl="1"/>
            <a:r>
              <a:rPr lang="en-US" dirty="0"/>
              <a:t>Cl</a:t>
            </a:r>
            <a:r>
              <a:rPr lang="en-US" baseline="30000" dirty="0"/>
              <a:t>1-</a:t>
            </a:r>
            <a:r>
              <a:rPr lang="en-US" dirty="0"/>
              <a:t> or </a:t>
            </a:r>
            <a:r>
              <a:rPr lang="en-US" dirty="0" err="1"/>
              <a:t>Cl</a:t>
            </a:r>
            <a:r>
              <a:rPr lang="en-US" baseline="30000" dirty="0"/>
              <a:t>-</a:t>
            </a:r>
          </a:p>
          <a:p>
            <a:r>
              <a:rPr lang="en-US" dirty="0"/>
              <a:t>Na gains electron</a:t>
            </a:r>
          </a:p>
          <a:p>
            <a:pPr lvl="1"/>
            <a:r>
              <a:rPr lang="en-US" dirty="0"/>
              <a:t>Has 11 protons and 10 electrons</a:t>
            </a:r>
          </a:p>
          <a:p>
            <a:pPr lvl="1"/>
            <a:r>
              <a:rPr lang="en-US" dirty="0"/>
              <a:t>Ion has +1 charge because of the extra proton</a:t>
            </a:r>
          </a:p>
          <a:p>
            <a:pPr lvl="1"/>
            <a:r>
              <a:rPr lang="en-US" dirty="0"/>
              <a:t>Na</a:t>
            </a:r>
            <a:r>
              <a:rPr lang="en-US" baseline="30000" dirty="0"/>
              <a:t>1+</a:t>
            </a:r>
            <a:r>
              <a:rPr lang="en-US" dirty="0"/>
              <a:t> or Na</a:t>
            </a:r>
            <a:r>
              <a:rPr lang="en-US" baseline="30000" dirty="0"/>
              <a:t>+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09513"/>
            <a:ext cx="4041775" cy="639762"/>
          </a:xfrm>
        </p:spPr>
        <p:txBody>
          <a:bodyPr/>
          <a:lstStyle/>
          <a:p>
            <a:pPr algn="ctr"/>
            <a:r>
              <a:rPr lang="en-US" u="sng" dirty="0"/>
              <a:t>Naming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4119"/>
            <a:ext cx="4041775" cy="4576888"/>
          </a:xfrm>
        </p:spPr>
        <p:txBody>
          <a:bodyPr/>
          <a:lstStyle/>
          <a:p>
            <a:r>
              <a:rPr lang="en-US" b="1" dirty="0"/>
              <a:t>Anion</a:t>
            </a:r>
            <a:r>
              <a:rPr lang="en-US" dirty="0"/>
              <a:t>- ion with a negative charge</a:t>
            </a:r>
          </a:p>
          <a:p>
            <a:pPr lvl="1"/>
            <a:r>
              <a:rPr lang="en-US" dirty="0"/>
              <a:t>Named: element name plus suffix –</a:t>
            </a:r>
            <a:r>
              <a:rPr lang="en-US" i="1" dirty="0"/>
              <a:t>ide</a:t>
            </a:r>
            <a:endParaRPr lang="en-US" dirty="0"/>
          </a:p>
          <a:p>
            <a:pPr lvl="1"/>
            <a:r>
              <a:rPr lang="en-US" dirty="0" err="1"/>
              <a:t>Cl</a:t>
            </a:r>
            <a:r>
              <a:rPr lang="en-US" baseline="30000" dirty="0"/>
              <a:t>-</a:t>
            </a:r>
            <a:r>
              <a:rPr lang="en-US" dirty="0"/>
              <a:t> : </a:t>
            </a:r>
            <a:r>
              <a:rPr lang="en-US" i="1" dirty="0"/>
              <a:t>chloride </a:t>
            </a:r>
            <a:r>
              <a:rPr lang="en-US" dirty="0"/>
              <a:t>ion</a:t>
            </a:r>
            <a:endParaRPr lang="en-US" i="1" dirty="0"/>
          </a:p>
          <a:p>
            <a:endParaRPr lang="en-US" b="1" dirty="0"/>
          </a:p>
          <a:p>
            <a:r>
              <a:rPr lang="en-US" b="1" dirty="0"/>
              <a:t>Cation</a:t>
            </a:r>
            <a:r>
              <a:rPr lang="en-US" dirty="0"/>
              <a:t>- ion with a positive charge</a:t>
            </a:r>
          </a:p>
          <a:p>
            <a:pPr lvl="1"/>
            <a:r>
              <a:rPr lang="en-US" dirty="0"/>
              <a:t>Named: just use the element name</a:t>
            </a:r>
          </a:p>
          <a:p>
            <a:pPr lvl="1"/>
            <a:r>
              <a:rPr lang="en-US" dirty="0"/>
              <a:t>Na</a:t>
            </a:r>
            <a:r>
              <a:rPr lang="en-US" baseline="30000" dirty="0"/>
              <a:t>+</a:t>
            </a:r>
            <a:r>
              <a:rPr lang="en-US" dirty="0"/>
              <a:t> : </a:t>
            </a:r>
            <a:r>
              <a:rPr lang="en-US" i="1" dirty="0"/>
              <a:t>sodium </a:t>
            </a:r>
            <a:r>
              <a:rPr lang="en-US" dirty="0"/>
              <a:t>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06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935</Words>
  <Application>Microsoft Office PowerPoint</Application>
  <PresentationFormat>On-screen Show (4:3)</PresentationFormat>
  <Paragraphs>99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Bangla Sangam MN</vt:lpstr>
      <vt:lpstr>Calibri</vt:lpstr>
      <vt:lpstr>Office Theme</vt:lpstr>
      <vt:lpstr>Chemical Bonds</vt:lpstr>
      <vt:lpstr>Part 1 – Ionic Bonding</vt:lpstr>
      <vt:lpstr>Stable Electron Configurations</vt:lpstr>
      <vt:lpstr>Stable Electron Configurations</vt:lpstr>
      <vt:lpstr>Stable Electron Configurations</vt:lpstr>
      <vt:lpstr>Ionic Bonds</vt:lpstr>
      <vt:lpstr>Ionic Bonds</vt:lpstr>
      <vt:lpstr>Ionic Bonds</vt:lpstr>
      <vt:lpstr>Ionic Bonds</vt:lpstr>
      <vt:lpstr>Ionic Bonds</vt:lpstr>
      <vt:lpstr>Ionic Bonds</vt:lpstr>
      <vt:lpstr>Ionic Compounds</vt:lpstr>
      <vt:lpstr>Ionic Compounds</vt:lpstr>
      <vt:lpstr>Ionic Compounds</vt:lpstr>
      <vt:lpstr>Ionic Compounds</vt:lpstr>
      <vt:lpstr>Ionic Compounds</vt:lpstr>
      <vt:lpstr>Ionic Compounds</vt:lpstr>
      <vt:lpstr>Ionic Compounds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Bonds</dc:title>
  <dc:creator>Jared Neff</dc:creator>
  <cp:lastModifiedBy>Jared Neff</cp:lastModifiedBy>
  <cp:revision>10</cp:revision>
  <dcterms:created xsi:type="dcterms:W3CDTF">2020-02-27T04:22:56Z</dcterms:created>
  <dcterms:modified xsi:type="dcterms:W3CDTF">2020-02-27T05:06:31Z</dcterms:modified>
</cp:coreProperties>
</file>